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335" r:id="rId1"/>
  </p:sldMasterIdLst>
  <p:notesMasterIdLst>
    <p:notesMasterId r:id="rId16"/>
  </p:notesMasterIdLst>
  <p:sldIdLst>
    <p:sldId id="341" r:id="rId2"/>
    <p:sldId id="354" r:id="rId3"/>
    <p:sldId id="336" r:id="rId4"/>
    <p:sldId id="342" r:id="rId5"/>
    <p:sldId id="343" r:id="rId6"/>
    <p:sldId id="353" r:id="rId7"/>
    <p:sldId id="347" r:id="rId8"/>
    <p:sldId id="348" r:id="rId9"/>
    <p:sldId id="355" r:id="rId10"/>
    <p:sldId id="357" r:id="rId11"/>
    <p:sldId id="356" r:id="rId12"/>
    <p:sldId id="358" r:id="rId13"/>
    <p:sldId id="359" r:id="rId14"/>
    <p:sldId id="34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CABB0A-BABF-4C7E-8477-12EA3CC136D8}">
          <p14:sldIdLst>
            <p14:sldId id="341"/>
            <p14:sldId id="354"/>
            <p14:sldId id="336"/>
            <p14:sldId id="342"/>
            <p14:sldId id="343"/>
            <p14:sldId id="353"/>
            <p14:sldId id="347"/>
            <p14:sldId id="348"/>
            <p14:sldId id="355"/>
            <p14:sldId id="357"/>
            <p14:sldId id="356"/>
            <p14:sldId id="358"/>
            <p14:sldId id="359"/>
            <p14:sldId id="34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75A23-8854-4BE2-BB7F-6B245A1C2E2C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87DC4-BA37-4759-8DCB-AAFC4473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93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57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79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640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9353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787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118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42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647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58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1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3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37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1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62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62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7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88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980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  <p:sldLayoutId id="2147484347" r:id="rId12"/>
    <p:sldLayoutId id="2147484348" r:id="rId13"/>
    <p:sldLayoutId id="2147484349" r:id="rId14"/>
    <p:sldLayoutId id="2147484350" r:id="rId15"/>
    <p:sldLayoutId id="2147484351" r:id="rId16"/>
    <p:sldLayoutId id="214748435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dgespan.org/insights/library/organizational-effectiveness/unproductive-meetings-maybe-its-your-agenda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20848&amp;picture=dollars-background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919AD6A-5786-4748-9E23-E0FB3DB43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939" y="850343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lgerian" panose="04020705040A02060702" pitchFamily="82" charset="0"/>
              </a:rPr>
              <a:t>Jermyn Borough 	Council Meeting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51C3E7-1764-4ED1-8D38-1FD521143EF6}"/>
              </a:ext>
            </a:extLst>
          </p:cNvPr>
          <p:cNvSpPr txBox="1"/>
          <p:nvPr/>
        </p:nvSpPr>
        <p:spPr>
          <a:xfrm>
            <a:off x="2922954" y="3244334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Algerian" panose="04020705040A02060702" pitchFamily="82" charset="0"/>
              </a:rPr>
              <a:t>9/16/21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12053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257990-D0FA-4F8F-8D3B-DBFEB6EFD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30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AE257C-2153-4F17-92B4-82FF31BA2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02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40B16D-292E-4249-BB3D-960AAA5D2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03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B744FF-7D3F-48F6-ADE3-B851AA946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59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38BF8B-0DF7-4ACE-B1F3-847B344AD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234" y="519952"/>
            <a:ext cx="9329531" cy="562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7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324B2-BDF5-40AA-A38A-AF59FB9C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500" y="334782"/>
            <a:ext cx="8534400" cy="95712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pperplate Gothic Bold" panose="020E0705020206020404" pitchFamily="34" charset="0"/>
              </a:rPr>
              <a:t>Meeting Agenda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E0C47B-86FD-46F5-A8B6-57F331DC0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08972" y="1462246"/>
            <a:ext cx="2667000" cy="266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4966AB-63E6-46ED-B71A-3054C8B98BA4}"/>
              </a:ext>
            </a:extLst>
          </p:cNvPr>
          <p:cNvSpPr txBox="1"/>
          <p:nvPr/>
        </p:nvSpPr>
        <p:spPr>
          <a:xfrm>
            <a:off x="2906583" y="989925"/>
            <a:ext cx="6094520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 to Order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Pledge of Allegiance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Roll Call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Previous Meeting Minutes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Treasurer’s Report/Bills Payable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Correspondence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Comment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 Reports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Committee Reports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Borough Manager Report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 Business	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 Kilmer Property Issue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 Discussion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County Waste Performance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Bacon &amp; Dwight Ave Projects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Civil Service Commission Ordinance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Police Pay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 Mill Rd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Executive Session - Personnel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Business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Adjournment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160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16EA58-C05A-4187-861D-AEF94D629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3481" y="4588084"/>
            <a:ext cx="10644326" cy="21234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A39CFE-CA01-42EB-B84B-4BCC08CFB209}"/>
              </a:ext>
            </a:extLst>
          </p:cNvPr>
          <p:cNvSpPr/>
          <p:nvPr/>
        </p:nvSpPr>
        <p:spPr>
          <a:xfrm>
            <a:off x="2936146" y="494950"/>
            <a:ext cx="6107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Treasurer’s report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5F2A5-3600-4828-90CD-8C79B16E0CE7}"/>
              </a:ext>
            </a:extLst>
          </p:cNvPr>
          <p:cNvSpPr txBox="1"/>
          <p:nvPr/>
        </p:nvSpPr>
        <p:spPr>
          <a:xfrm>
            <a:off x="2464732" y="1171764"/>
            <a:ext cx="67447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9/16/21</a:t>
            </a:r>
          </a:p>
          <a:p>
            <a:pPr algn="ctr"/>
            <a:r>
              <a:rPr lang="en-US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ASSETS</a:t>
            </a:r>
          </a:p>
          <a:p>
            <a:pPr algn="l"/>
            <a:endParaRPr lang="en-US" sz="2000" b="0" i="0" u="none" strike="noStrike" baseline="0" dirty="0"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41675-CC1B-4D0B-BAAF-BE18CAAF4A8C}"/>
              </a:ext>
            </a:extLst>
          </p:cNvPr>
          <p:cNvSpPr txBox="1"/>
          <p:nvPr/>
        </p:nvSpPr>
        <p:spPr>
          <a:xfrm>
            <a:off x="3048000" y="2276792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Checking/Savings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American Rescue Plan Fund 		107,447.72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Capital Reserve - DPW 			10,513.87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Capital Reserve - Police 			4,486.82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Crime Watch Fund 				805.44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General Fund - Community 		180,339.24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General Fund - FNB 				3,979.15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Holiday Lights Fund 				940.14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6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A39CFE-CA01-42EB-B84B-4BCC08CFB209}"/>
              </a:ext>
            </a:extLst>
          </p:cNvPr>
          <p:cNvSpPr/>
          <p:nvPr/>
        </p:nvSpPr>
        <p:spPr>
          <a:xfrm>
            <a:off x="2936144" y="255799"/>
            <a:ext cx="6107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Treasurer’s report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5F2A5-3600-4828-90CD-8C79B16E0CE7}"/>
              </a:ext>
            </a:extLst>
          </p:cNvPr>
          <p:cNvSpPr txBox="1"/>
          <p:nvPr/>
        </p:nvSpPr>
        <p:spPr>
          <a:xfrm>
            <a:off x="2045947" y="963685"/>
            <a:ext cx="81001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4000" b="1" i="0" u="none" strike="noStrike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3FAAA6-6FC3-4DD1-BA46-EE7A4786E7A7}"/>
              </a:ext>
            </a:extLst>
          </p:cNvPr>
          <p:cNvSpPr txBox="1"/>
          <p:nvPr/>
        </p:nvSpPr>
        <p:spPr>
          <a:xfrm>
            <a:off x="3048000" y="1861294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Investment - General Fund 		1,001.56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Investment - Liquid Fuels 			33,815.19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Investment - Paving Fund 			1,011.92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Investment - Recycling 			5,003.59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Investment - Refuse 				2,600.31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Liquid Fuels - FNB 				49,312.33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Petty Cash 						153.42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Recreations Fund 				14,240.25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Recycling - Community 			8,673.76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Refuse Checking - FNB 			101,870.16</a:t>
            </a:r>
          </a:p>
          <a:p>
            <a:pPr algn="l"/>
            <a:endParaRPr lang="en-US" sz="1800" b="0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Total Checking/Savings 			526,194.87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6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A39CFE-CA01-42EB-B84B-4BCC08CFB209}"/>
              </a:ext>
            </a:extLst>
          </p:cNvPr>
          <p:cNvSpPr/>
          <p:nvPr/>
        </p:nvSpPr>
        <p:spPr>
          <a:xfrm>
            <a:off x="2936144" y="255799"/>
            <a:ext cx="6107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Treasurer’s report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E4F200-B419-4175-A04A-F79DD4FA4219}"/>
              </a:ext>
            </a:extLst>
          </p:cNvPr>
          <p:cNvSpPr txBox="1"/>
          <p:nvPr/>
        </p:nvSpPr>
        <p:spPr>
          <a:xfrm>
            <a:off x="1129142" y="2773355"/>
            <a:ext cx="91272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200000 · Accounts Payable 		38,045.87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98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61654CA-C5F4-4F79-B8E6-5DFA5DD50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096400"/>
              </p:ext>
            </p:extLst>
          </p:nvPr>
        </p:nvGraphicFramePr>
        <p:xfrm>
          <a:off x="1578708" y="1008185"/>
          <a:ext cx="8604737" cy="4678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7198">
                  <a:extLst>
                    <a:ext uri="{9D8B030D-6E8A-4147-A177-3AD203B41FA5}">
                      <a16:colId xmlns:a16="http://schemas.microsoft.com/office/drawing/2014/main" val="1279488620"/>
                    </a:ext>
                  </a:extLst>
                </a:gridCol>
                <a:gridCol w="1890409">
                  <a:extLst>
                    <a:ext uri="{9D8B030D-6E8A-4147-A177-3AD203B41FA5}">
                      <a16:colId xmlns:a16="http://schemas.microsoft.com/office/drawing/2014/main" val="1934155618"/>
                    </a:ext>
                  </a:extLst>
                </a:gridCol>
                <a:gridCol w="1836397">
                  <a:extLst>
                    <a:ext uri="{9D8B030D-6E8A-4147-A177-3AD203B41FA5}">
                      <a16:colId xmlns:a16="http://schemas.microsoft.com/office/drawing/2014/main" val="1107701646"/>
                    </a:ext>
                  </a:extLst>
                </a:gridCol>
                <a:gridCol w="1650733">
                  <a:extLst>
                    <a:ext uri="{9D8B030D-6E8A-4147-A177-3AD203B41FA5}">
                      <a16:colId xmlns:a16="http://schemas.microsoft.com/office/drawing/2014/main" val="3347621997"/>
                    </a:ext>
                  </a:extLst>
                </a:gridCol>
              </a:tblGrid>
              <a:tr h="4505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Account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September, 2018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September, 2021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Change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extLst>
                  <a:ext uri="{0D108BD9-81ED-4DB2-BD59-A6C34878D82A}">
                    <a16:rowId xmlns:a16="http://schemas.microsoft.com/office/drawing/2014/main" val="3762730623"/>
                  </a:ext>
                </a:extLst>
              </a:tr>
              <a:tr h="1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American Rescue Plan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Did Not Exist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$107,447.72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$107,447.72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extLst>
                  <a:ext uri="{0D108BD9-81ED-4DB2-BD59-A6C34878D82A}">
                    <a16:rowId xmlns:a16="http://schemas.microsoft.com/office/drawing/2014/main" val="3167943371"/>
                  </a:ext>
                </a:extLst>
              </a:tr>
              <a:tr h="1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Capital Reserve - DPW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$59,441.73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$10,513.87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-$48,927.86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extLst>
                  <a:ext uri="{0D108BD9-81ED-4DB2-BD59-A6C34878D82A}">
                    <a16:rowId xmlns:a16="http://schemas.microsoft.com/office/drawing/2014/main" val="2373059199"/>
                  </a:ext>
                </a:extLst>
              </a:tr>
              <a:tr h="1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Capital Reserve - Police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Did Not Exist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$4,486.82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$4,486.82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extLst>
                  <a:ext uri="{0D108BD9-81ED-4DB2-BD59-A6C34878D82A}">
                    <a16:rowId xmlns:a16="http://schemas.microsoft.com/office/drawing/2014/main" val="3415970772"/>
                  </a:ext>
                </a:extLst>
              </a:tr>
              <a:tr h="1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Crime Watch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Unknown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$805.44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$805.44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extLst>
                  <a:ext uri="{0D108BD9-81ED-4DB2-BD59-A6C34878D82A}">
                    <a16:rowId xmlns:a16="http://schemas.microsoft.com/office/drawing/2014/main" val="2352845936"/>
                  </a:ext>
                </a:extLst>
              </a:tr>
              <a:tr h="1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General Fund - Community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$26,209.84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$180,339.24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$154,129.40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extLst>
                  <a:ext uri="{0D108BD9-81ED-4DB2-BD59-A6C34878D82A}">
                    <a16:rowId xmlns:a16="http://schemas.microsoft.com/office/drawing/2014/main" val="2093485833"/>
                  </a:ext>
                </a:extLst>
              </a:tr>
              <a:tr h="1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General Fund - FNB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$398.41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$3,979.15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$3,580.74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extLst>
                  <a:ext uri="{0D108BD9-81ED-4DB2-BD59-A6C34878D82A}">
                    <a16:rowId xmlns:a16="http://schemas.microsoft.com/office/drawing/2014/main" val="1046769552"/>
                  </a:ext>
                </a:extLst>
              </a:tr>
              <a:tr h="1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Holiday Lights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$1,348.85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$940.14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-$408.71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extLst>
                  <a:ext uri="{0D108BD9-81ED-4DB2-BD59-A6C34878D82A}">
                    <a16:rowId xmlns:a16="http://schemas.microsoft.com/office/drawing/2014/main" val="3619263296"/>
                  </a:ext>
                </a:extLst>
              </a:tr>
              <a:tr h="1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Investment - General Fund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$1.39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$1,001.56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$1,000.17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extLst>
                  <a:ext uri="{0D108BD9-81ED-4DB2-BD59-A6C34878D82A}">
                    <a16:rowId xmlns:a16="http://schemas.microsoft.com/office/drawing/2014/main" val="650469097"/>
                  </a:ext>
                </a:extLst>
              </a:tr>
              <a:tr h="1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Investment - Liquid Fuels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$43,994.79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$33,815.19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-$10,179.60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extLst>
                  <a:ext uri="{0D108BD9-81ED-4DB2-BD59-A6C34878D82A}">
                    <a16:rowId xmlns:a16="http://schemas.microsoft.com/office/drawing/2014/main" val="2459618839"/>
                  </a:ext>
                </a:extLst>
              </a:tr>
              <a:tr h="1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Investment - Paving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$11.43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$1,011.92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$1,000.49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extLst>
                  <a:ext uri="{0D108BD9-81ED-4DB2-BD59-A6C34878D82A}">
                    <a16:rowId xmlns:a16="http://schemas.microsoft.com/office/drawing/2014/main" val="3541535151"/>
                  </a:ext>
                </a:extLst>
              </a:tr>
              <a:tr h="1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Investment - Recycling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$1.33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$5,003.59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$5,002.26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extLst>
                  <a:ext uri="{0D108BD9-81ED-4DB2-BD59-A6C34878D82A}">
                    <a16:rowId xmlns:a16="http://schemas.microsoft.com/office/drawing/2014/main" val="925973923"/>
                  </a:ext>
                </a:extLst>
              </a:tr>
              <a:tr h="1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Investment - Refuse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$2,600.31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$2,600.31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extLst>
                  <a:ext uri="{0D108BD9-81ED-4DB2-BD59-A6C34878D82A}">
                    <a16:rowId xmlns:a16="http://schemas.microsoft.com/office/drawing/2014/main" val="3250988223"/>
                  </a:ext>
                </a:extLst>
              </a:tr>
              <a:tr h="1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Liquid Fuels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$69,271.69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$49,312.33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-$19,959.36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extLst>
                  <a:ext uri="{0D108BD9-81ED-4DB2-BD59-A6C34878D82A}">
                    <a16:rowId xmlns:a16="http://schemas.microsoft.com/office/drawing/2014/main" val="4193434137"/>
                  </a:ext>
                </a:extLst>
              </a:tr>
              <a:tr h="1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Petty Cash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Unknown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$153.42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$153.42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extLst>
                  <a:ext uri="{0D108BD9-81ED-4DB2-BD59-A6C34878D82A}">
                    <a16:rowId xmlns:a16="http://schemas.microsoft.com/office/drawing/2014/main" val="949495548"/>
                  </a:ext>
                </a:extLst>
              </a:tr>
              <a:tr h="1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Recreation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Unknown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$14,240.25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$14,240.25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extLst>
                  <a:ext uri="{0D108BD9-81ED-4DB2-BD59-A6C34878D82A}">
                    <a16:rowId xmlns:a16="http://schemas.microsoft.com/office/drawing/2014/main" val="2553109573"/>
                  </a:ext>
                </a:extLst>
              </a:tr>
              <a:tr h="1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Recycling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$7,546.69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$8,673.76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$1,127.07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extLst>
                  <a:ext uri="{0D108BD9-81ED-4DB2-BD59-A6C34878D82A}">
                    <a16:rowId xmlns:a16="http://schemas.microsoft.com/office/drawing/2014/main" val="2204652530"/>
                  </a:ext>
                </a:extLst>
              </a:tr>
              <a:tr h="1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Refuse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$100,447.58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$101,870.16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$1,422.58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extLst>
                  <a:ext uri="{0D108BD9-81ED-4DB2-BD59-A6C34878D82A}">
                    <a16:rowId xmlns:a16="http://schemas.microsoft.com/office/drawing/2014/main" val="23123713"/>
                  </a:ext>
                </a:extLst>
              </a:tr>
              <a:tr h="1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extLst>
                  <a:ext uri="{0D108BD9-81ED-4DB2-BD59-A6C34878D82A}">
                    <a16:rowId xmlns:a16="http://schemas.microsoft.com/office/drawing/2014/main" val="298143539"/>
                  </a:ext>
                </a:extLst>
              </a:tr>
              <a:tr h="2918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Total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$308,673.73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$526,194.87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$217,521.14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extLst>
                  <a:ext uri="{0D108BD9-81ED-4DB2-BD59-A6C34878D82A}">
                    <a16:rowId xmlns:a16="http://schemas.microsoft.com/office/drawing/2014/main" val="1974772246"/>
                  </a:ext>
                </a:extLst>
              </a:tr>
              <a:tr h="1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extLst>
                  <a:ext uri="{0D108BD9-81ED-4DB2-BD59-A6C34878D82A}">
                    <a16:rowId xmlns:a16="http://schemas.microsoft.com/office/drawing/2014/main" val="1140675784"/>
                  </a:ext>
                </a:extLst>
              </a:tr>
              <a:tr h="6084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Total Munus ARP Funding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$418,747.15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$110,073.42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9" marR="8049" marT="8049" marB="0" anchor="b"/>
                </a:tc>
                <a:extLst>
                  <a:ext uri="{0D108BD9-81ED-4DB2-BD59-A6C34878D82A}">
                    <a16:rowId xmlns:a16="http://schemas.microsoft.com/office/drawing/2014/main" val="408261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03FE43-B0F5-429E-8CCF-E996B3CEB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586" y="0"/>
            <a:ext cx="5138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6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7096AED-0D99-40A6-AA6D-45E20AEDE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092" y="1680307"/>
            <a:ext cx="7900015" cy="384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29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0A9216-E55F-4309-8FD1-37A20CA03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87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1926</TotalTime>
  <Words>405</Words>
  <Application>Microsoft Office PowerPoint</Application>
  <PresentationFormat>Widescreen</PresentationFormat>
  <Paragraphs>137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Algerian</vt:lpstr>
      <vt:lpstr>Arial</vt:lpstr>
      <vt:lpstr>Calibri</vt:lpstr>
      <vt:lpstr>Century Gothic</vt:lpstr>
      <vt:lpstr>Copperplate Gothic Bold</vt:lpstr>
      <vt:lpstr>Symbol</vt:lpstr>
      <vt:lpstr>Vapor Trail</vt:lpstr>
      <vt:lpstr>Jermyn Borough  Council Meeting</vt:lpstr>
      <vt:lpstr>Meeting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Jermyn Borough Council Meeting</dc:title>
  <dc:creator>Dan Markey</dc:creator>
  <cp:lastModifiedBy>Jermyn Borough</cp:lastModifiedBy>
  <cp:revision>70</cp:revision>
  <dcterms:created xsi:type="dcterms:W3CDTF">2019-10-03T16:39:17Z</dcterms:created>
  <dcterms:modified xsi:type="dcterms:W3CDTF">2021-09-16T22:34:31Z</dcterms:modified>
</cp:coreProperties>
</file>